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388216" y="-5542577"/>
            <a:ext cx="12596877" cy="11431666"/>
          </a:xfrm>
          <a:custGeom>
            <a:avLst/>
            <a:gdLst/>
            <a:ahLst/>
            <a:cxnLst/>
            <a:rect r="r" b="b" t="t" l="l"/>
            <a:pathLst>
              <a:path h="11431666" w="12596877">
                <a:moveTo>
                  <a:pt x="0" y="0"/>
                </a:moveTo>
                <a:lnTo>
                  <a:pt x="12596878" y="0"/>
                </a:lnTo>
                <a:lnTo>
                  <a:pt x="12596878"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96568" y="17325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0944164" y="3351425"/>
            <a:ext cx="4597829" cy="4597829"/>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132" t="-3525" r="-30662" b="-101112"/>
              </a:stretch>
            </a:blipFill>
          </p:spPr>
        </p:sp>
      </p:grpSp>
      <p:sp>
        <p:nvSpPr>
          <p:cNvPr name="Freeform 11" id="11"/>
          <p:cNvSpPr/>
          <p:nvPr/>
        </p:nvSpPr>
        <p:spPr>
          <a:xfrm flipH="false" flipV="false" rot="0">
            <a:off x="1674634" y="2437807"/>
            <a:ext cx="6057136" cy="913618"/>
          </a:xfrm>
          <a:custGeom>
            <a:avLst/>
            <a:gdLst/>
            <a:ahLst/>
            <a:cxnLst/>
            <a:rect r="r" b="b" t="t" l="l"/>
            <a:pathLst>
              <a:path h="913618" w="6057136">
                <a:moveTo>
                  <a:pt x="0" y="0"/>
                </a:moveTo>
                <a:lnTo>
                  <a:pt x="6057136" y="0"/>
                </a:lnTo>
                <a:lnTo>
                  <a:pt x="6057136" y="913618"/>
                </a:lnTo>
                <a:lnTo>
                  <a:pt x="0" y="913618"/>
                </a:lnTo>
                <a:lnTo>
                  <a:pt x="0" y="0"/>
                </a:lnTo>
                <a:close/>
              </a:path>
            </a:pathLst>
          </a:custGeom>
          <a:blipFill>
            <a:blip r:embed="rId7"/>
            <a:stretch>
              <a:fillRect l="0" t="0" r="0" b="0"/>
            </a:stretch>
          </a:blipFill>
        </p:spPr>
      </p:sp>
      <p:sp>
        <p:nvSpPr>
          <p:cNvPr name="TextBox 12" id="12"/>
          <p:cNvSpPr txBox="true"/>
          <p:nvPr/>
        </p:nvSpPr>
        <p:spPr>
          <a:xfrm rot="0">
            <a:off x="1691593" y="4714246"/>
            <a:ext cx="8547187" cy="345440"/>
          </a:xfrm>
          <a:prstGeom prst="rect">
            <a:avLst/>
          </a:prstGeom>
        </p:spPr>
        <p:txBody>
          <a:bodyPr anchor="t" rtlCol="false" tIns="0" lIns="0" bIns="0" rIns="0">
            <a:spAutoFit/>
          </a:bodyPr>
          <a:lstStyle/>
          <a:p>
            <a:pPr>
              <a:lnSpc>
                <a:spcPts val="2739"/>
              </a:lnSpc>
            </a:pPr>
            <a:r>
              <a:rPr lang="en-US" sz="1999">
                <a:solidFill>
                  <a:srgbClr val="B100E8"/>
                </a:solidFill>
                <a:latin typeface="Now Bold"/>
              </a:rPr>
              <a:t>CONDUCTED BY </a:t>
            </a:r>
            <a:r>
              <a:rPr lang="en-US" sz="1999">
                <a:solidFill>
                  <a:srgbClr val="048AFF"/>
                </a:solidFill>
                <a:latin typeface="Now Bold"/>
              </a:rPr>
              <a:t>G</a:t>
            </a:r>
            <a:r>
              <a:rPr lang="en-US" sz="1999">
                <a:solidFill>
                  <a:srgbClr val="00BF63"/>
                </a:solidFill>
                <a:latin typeface="Now Bold"/>
              </a:rPr>
              <a:t>D</a:t>
            </a:r>
            <a:r>
              <a:rPr lang="en-US" sz="1999">
                <a:solidFill>
                  <a:srgbClr val="FFDE59"/>
                </a:solidFill>
                <a:latin typeface="Now Bold"/>
              </a:rPr>
              <a:t>S</a:t>
            </a:r>
            <a:r>
              <a:rPr lang="en-US" sz="1999">
                <a:solidFill>
                  <a:srgbClr val="FF3131"/>
                </a:solidFill>
                <a:latin typeface="Now Bold"/>
              </a:rPr>
              <a:t>C</a:t>
            </a:r>
            <a:r>
              <a:rPr lang="en-US" sz="1999">
                <a:solidFill>
                  <a:srgbClr val="B100E8"/>
                </a:solidFill>
                <a:latin typeface="Now Bold"/>
              </a:rPr>
              <a:t> </a:t>
            </a:r>
            <a:r>
              <a:rPr lang="en-US" sz="1999">
                <a:solidFill>
                  <a:srgbClr val="FFFAEB"/>
                </a:solidFill>
                <a:latin typeface="Now Bold"/>
              </a:rPr>
              <a:t>ICOER</a:t>
            </a:r>
          </a:p>
        </p:txBody>
      </p:sp>
      <p:sp>
        <p:nvSpPr>
          <p:cNvPr name="TextBox 13" id="13"/>
          <p:cNvSpPr txBox="true"/>
          <p:nvPr/>
        </p:nvSpPr>
        <p:spPr>
          <a:xfrm rot="0">
            <a:off x="1674634" y="3208550"/>
            <a:ext cx="8547187" cy="1310807"/>
          </a:xfrm>
          <a:prstGeom prst="rect">
            <a:avLst/>
          </a:prstGeom>
        </p:spPr>
        <p:txBody>
          <a:bodyPr anchor="t" rtlCol="false" tIns="0" lIns="0" bIns="0" rIns="0">
            <a:spAutoFit/>
          </a:bodyPr>
          <a:lstStyle/>
          <a:p>
            <a:pPr>
              <a:lnSpc>
                <a:spcPts val="10645"/>
              </a:lnSpc>
            </a:pPr>
            <a:r>
              <a:rPr lang="en-US" sz="7658">
                <a:solidFill>
                  <a:srgbClr val="048AFF"/>
                </a:solidFill>
                <a:latin typeface="Now Bold"/>
              </a:rPr>
              <a:t>DSA BOOTCAMP</a:t>
            </a:r>
          </a:p>
        </p:txBody>
      </p:sp>
      <p:sp>
        <p:nvSpPr>
          <p:cNvPr name="TextBox 14" id="14"/>
          <p:cNvSpPr txBox="true"/>
          <p:nvPr/>
        </p:nvSpPr>
        <p:spPr>
          <a:xfrm rot="0">
            <a:off x="1691593" y="6716757"/>
            <a:ext cx="7827699" cy="884251"/>
          </a:xfrm>
          <a:prstGeom prst="rect">
            <a:avLst/>
          </a:prstGeom>
        </p:spPr>
        <p:txBody>
          <a:bodyPr anchor="t" rtlCol="false" tIns="0" lIns="0" bIns="0" rIns="0">
            <a:spAutoFit/>
          </a:bodyPr>
          <a:lstStyle/>
          <a:p>
            <a:pPr>
              <a:lnSpc>
                <a:spcPts val="3583"/>
              </a:lnSpc>
            </a:pPr>
            <a:r>
              <a:rPr lang="en-US" sz="2913">
                <a:solidFill>
                  <a:srgbClr val="B100E8"/>
                </a:solidFill>
                <a:latin typeface="DM Sans"/>
              </a:rPr>
              <a:t>Presenting by:</a:t>
            </a:r>
            <a:r>
              <a:rPr lang="en-US" sz="2913">
                <a:solidFill>
                  <a:srgbClr val="FFFAEB"/>
                </a:solidFill>
                <a:latin typeface="DM Sans Italics"/>
              </a:rPr>
              <a:t> </a:t>
            </a:r>
            <a:r>
              <a:rPr lang="en-US" sz="2913">
                <a:solidFill>
                  <a:srgbClr val="FFFAEB"/>
                </a:solidFill>
                <a:latin typeface="DM Sans Bold Italics"/>
              </a:rPr>
              <a:t>Mohit Wat </a:t>
            </a:r>
          </a:p>
          <a:p>
            <a:pPr algn="l" marL="0" indent="0" lvl="0">
              <a:lnSpc>
                <a:spcPts val="3583"/>
              </a:lnSpc>
              <a:spcBef>
                <a:spcPct val="0"/>
              </a:spcBef>
            </a:pPr>
            <a:r>
              <a:rPr lang="en-US" sz="2913">
                <a:solidFill>
                  <a:srgbClr val="FFFAEB"/>
                </a:solidFill>
                <a:latin typeface="DM Sans Bold Italics"/>
              </a:rPr>
              <a:t>                          TE (EnTC)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341495" y="2895016"/>
            <a:ext cx="15605010" cy="5016557"/>
          </a:xfrm>
          <a:custGeom>
            <a:avLst/>
            <a:gdLst/>
            <a:ahLst/>
            <a:cxnLst/>
            <a:rect r="r" b="b" t="t" l="l"/>
            <a:pathLst>
              <a:path h="5016557" w="15605010">
                <a:moveTo>
                  <a:pt x="0" y="0"/>
                </a:moveTo>
                <a:lnTo>
                  <a:pt x="15605010" y="0"/>
                </a:lnTo>
                <a:lnTo>
                  <a:pt x="15605010" y="5016557"/>
                </a:lnTo>
                <a:lnTo>
                  <a:pt x="0" y="5016557"/>
                </a:lnTo>
                <a:lnTo>
                  <a:pt x="0" y="0"/>
                </a:lnTo>
                <a:close/>
              </a:path>
            </a:pathLst>
          </a:custGeom>
          <a:blipFill>
            <a:blip r:embed="rId6"/>
            <a:stretch>
              <a:fillRect l="0" t="0" r="0" b="0"/>
            </a:stretch>
          </a:blipFill>
        </p:spPr>
      </p:sp>
      <p:sp>
        <p:nvSpPr>
          <p:cNvPr name="TextBox 7" id="7"/>
          <p:cNvSpPr txBox="true"/>
          <p:nvPr/>
        </p:nvSpPr>
        <p:spPr>
          <a:xfrm rot="0">
            <a:off x="3757560" y="1019175"/>
            <a:ext cx="10772879" cy="702299"/>
          </a:xfrm>
          <a:prstGeom prst="rect">
            <a:avLst/>
          </a:prstGeom>
        </p:spPr>
        <p:txBody>
          <a:bodyPr anchor="t" rtlCol="false" tIns="0" lIns="0" bIns="0" rIns="0">
            <a:spAutoFit/>
          </a:bodyPr>
          <a:lstStyle/>
          <a:p>
            <a:pPr algn="ctr">
              <a:lnSpc>
                <a:spcPts val="5644"/>
              </a:lnSpc>
              <a:spcBef>
                <a:spcPct val="0"/>
              </a:spcBef>
            </a:pPr>
            <a:r>
              <a:rPr lang="en-US" sz="4588">
                <a:solidFill>
                  <a:srgbClr val="048AFF"/>
                </a:solidFill>
                <a:latin typeface="DM Sans Bold Italics"/>
              </a:rPr>
              <a:t>Graphical Representation of Cases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42488" y="6706177"/>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298439" y="-7800384"/>
            <a:ext cx="12596877" cy="11431666"/>
          </a:xfrm>
          <a:custGeom>
            <a:avLst/>
            <a:gdLst/>
            <a:ahLst/>
            <a:cxnLst/>
            <a:rect r="r" b="b" t="t" l="l"/>
            <a:pathLst>
              <a:path h="11431666" w="12596877">
                <a:moveTo>
                  <a:pt x="0" y="0"/>
                </a:moveTo>
                <a:lnTo>
                  <a:pt x="12596878" y="0"/>
                </a:lnTo>
                <a:lnTo>
                  <a:pt x="12596878"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22754" y="6392851"/>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22754" y="5617891"/>
            <a:ext cx="603509" cy="603509"/>
          </a:xfrm>
          <a:custGeom>
            <a:avLst/>
            <a:gdLst/>
            <a:ahLst/>
            <a:cxnLst/>
            <a:rect r="r" b="b" t="t" l="l"/>
            <a:pathLst>
              <a:path h="603509" w="603509">
                <a:moveTo>
                  <a:pt x="0" y="0"/>
                </a:moveTo>
                <a:lnTo>
                  <a:pt x="603510" y="0"/>
                </a:lnTo>
                <a:lnTo>
                  <a:pt x="603510"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782516" y="2568188"/>
            <a:ext cx="6057136" cy="913618"/>
          </a:xfrm>
          <a:custGeom>
            <a:avLst/>
            <a:gdLst/>
            <a:ahLst/>
            <a:cxnLst/>
            <a:rect r="r" b="b" t="t" l="l"/>
            <a:pathLst>
              <a:path h="913618" w="6057136">
                <a:moveTo>
                  <a:pt x="0" y="0"/>
                </a:moveTo>
                <a:lnTo>
                  <a:pt x="6057137" y="0"/>
                </a:lnTo>
                <a:lnTo>
                  <a:pt x="6057137" y="913618"/>
                </a:lnTo>
                <a:lnTo>
                  <a:pt x="0" y="913618"/>
                </a:lnTo>
                <a:lnTo>
                  <a:pt x="0" y="0"/>
                </a:lnTo>
                <a:close/>
              </a:path>
            </a:pathLst>
          </a:custGeom>
          <a:blipFill>
            <a:blip r:embed="rId10"/>
            <a:stretch>
              <a:fillRect l="0" t="0" r="0" b="0"/>
            </a:stretch>
          </a:blipFill>
        </p:spPr>
      </p:sp>
      <p:grpSp>
        <p:nvGrpSpPr>
          <p:cNvPr name="Group 9" id="9"/>
          <p:cNvGrpSpPr/>
          <p:nvPr/>
        </p:nvGrpSpPr>
        <p:grpSpPr>
          <a:xfrm rot="0">
            <a:off x="5029794" y="7167810"/>
            <a:ext cx="596469" cy="5964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2" id="12"/>
          <p:cNvGrpSpPr/>
          <p:nvPr/>
        </p:nvGrpSpPr>
        <p:grpSpPr>
          <a:xfrm rot="0">
            <a:off x="5057509" y="7869754"/>
            <a:ext cx="568755" cy="5687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5" id="15"/>
          <p:cNvGrpSpPr/>
          <p:nvPr/>
        </p:nvGrpSpPr>
        <p:grpSpPr>
          <a:xfrm rot="0">
            <a:off x="5043651" y="8543984"/>
            <a:ext cx="568755" cy="5687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8" id="18"/>
          <p:cNvSpPr/>
          <p:nvPr/>
        </p:nvSpPr>
        <p:spPr>
          <a:xfrm flipH="false" flipV="false" rot="0">
            <a:off x="5166010" y="8657584"/>
            <a:ext cx="316999" cy="316999"/>
          </a:xfrm>
          <a:custGeom>
            <a:avLst/>
            <a:gdLst/>
            <a:ahLst/>
            <a:cxnLst/>
            <a:rect r="r" b="b" t="t" l="l"/>
            <a:pathLst>
              <a:path h="316999" w="316999">
                <a:moveTo>
                  <a:pt x="0" y="0"/>
                </a:moveTo>
                <a:lnTo>
                  <a:pt x="316998" y="0"/>
                </a:lnTo>
                <a:lnTo>
                  <a:pt x="316998" y="316999"/>
                </a:lnTo>
                <a:lnTo>
                  <a:pt x="0" y="3169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5192118" y="7330249"/>
            <a:ext cx="299536" cy="299536"/>
          </a:xfrm>
          <a:custGeom>
            <a:avLst/>
            <a:gdLst/>
            <a:ahLst/>
            <a:cxnLst/>
            <a:rect r="r" b="b" t="t" l="l"/>
            <a:pathLst>
              <a:path h="299536" w="299536">
                <a:moveTo>
                  <a:pt x="0" y="0"/>
                </a:moveTo>
                <a:lnTo>
                  <a:pt x="299536" y="0"/>
                </a:lnTo>
                <a:lnTo>
                  <a:pt x="299536" y="299535"/>
                </a:lnTo>
                <a:lnTo>
                  <a:pt x="0" y="2995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5087171" y="7941012"/>
            <a:ext cx="474676" cy="474676"/>
          </a:xfrm>
          <a:custGeom>
            <a:avLst/>
            <a:gdLst/>
            <a:ahLst/>
            <a:cxnLst/>
            <a:rect r="r" b="b" t="t" l="l"/>
            <a:pathLst>
              <a:path h="474676" w="474676">
                <a:moveTo>
                  <a:pt x="0" y="0"/>
                </a:moveTo>
                <a:lnTo>
                  <a:pt x="474676" y="0"/>
                </a:lnTo>
                <a:lnTo>
                  <a:pt x="474676" y="474676"/>
                </a:lnTo>
                <a:lnTo>
                  <a:pt x="0" y="474676"/>
                </a:lnTo>
                <a:lnTo>
                  <a:pt x="0" y="0"/>
                </a:lnTo>
                <a:close/>
              </a:path>
            </a:pathLst>
          </a:custGeom>
          <a:blipFill>
            <a:blip r:embed="rId15"/>
            <a:stretch>
              <a:fillRect l="0" t="0" r="0" b="0"/>
            </a:stretch>
          </a:blipFill>
        </p:spPr>
      </p:sp>
      <p:sp>
        <p:nvSpPr>
          <p:cNvPr name="TextBox 21" id="21"/>
          <p:cNvSpPr txBox="true"/>
          <p:nvPr/>
        </p:nvSpPr>
        <p:spPr>
          <a:xfrm rot="0">
            <a:off x="4592321"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TextBox 22" id="22"/>
          <p:cNvSpPr txBox="true"/>
          <p:nvPr/>
        </p:nvSpPr>
        <p:spPr>
          <a:xfrm rot="0">
            <a:off x="2125816" y="3385472"/>
            <a:ext cx="11370537" cy="1374998"/>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23" id="23"/>
          <p:cNvSpPr txBox="true"/>
          <p:nvPr/>
        </p:nvSpPr>
        <p:spPr>
          <a:xfrm rot="0">
            <a:off x="5771016" y="5719708"/>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+91 7796301657</a:t>
            </a:r>
          </a:p>
        </p:txBody>
      </p:sp>
      <p:sp>
        <p:nvSpPr>
          <p:cNvPr name="TextBox 24" id="24"/>
          <p:cNvSpPr txBox="true"/>
          <p:nvPr/>
        </p:nvSpPr>
        <p:spPr>
          <a:xfrm rot="0">
            <a:off x="5771016" y="6494668"/>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mohitwatofficial@gmail.com</a:t>
            </a:r>
          </a:p>
        </p:txBody>
      </p:sp>
      <p:sp>
        <p:nvSpPr>
          <p:cNvPr name="TextBox 25" id="25"/>
          <p:cNvSpPr txBox="true"/>
          <p:nvPr/>
        </p:nvSpPr>
        <p:spPr>
          <a:xfrm rot="0">
            <a:off x="5771016" y="8616146"/>
            <a:ext cx="7274155"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@mohitwatzz</a:t>
            </a:r>
          </a:p>
        </p:txBody>
      </p:sp>
      <p:sp>
        <p:nvSpPr>
          <p:cNvPr name="TextBox 26" id="26"/>
          <p:cNvSpPr txBox="true"/>
          <p:nvPr/>
        </p:nvSpPr>
        <p:spPr>
          <a:xfrm rot="0">
            <a:off x="4822326" y="7280079"/>
            <a:ext cx="10066436"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www.linkedin.com/in/mohit-wat-16b142255 </a:t>
            </a:r>
            <a:r>
              <a:rPr lang="en-US" sz="2545">
                <a:solidFill>
                  <a:srgbClr val="FFFFFF"/>
                </a:solidFill>
                <a:latin typeface="DM Sans"/>
              </a:rPr>
              <a:t> |</a:t>
            </a:r>
            <a:r>
              <a:rPr lang="en-US" sz="2545">
                <a:solidFill>
                  <a:srgbClr val="FFFFFF"/>
                </a:solidFill>
                <a:latin typeface="DM Sans Italics"/>
              </a:rPr>
              <a:t> Mohit Wat</a:t>
            </a:r>
          </a:p>
        </p:txBody>
      </p:sp>
      <p:sp>
        <p:nvSpPr>
          <p:cNvPr name="TextBox 27" id="27"/>
          <p:cNvSpPr txBox="true"/>
          <p:nvPr/>
        </p:nvSpPr>
        <p:spPr>
          <a:xfrm rot="0">
            <a:off x="5829152" y="7978412"/>
            <a:ext cx="442722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https://github.com/mohitwat7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24748" y="-1524385"/>
            <a:ext cx="2556280" cy="2553085"/>
          </a:xfrm>
          <a:custGeom>
            <a:avLst/>
            <a:gdLst/>
            <a:ahLst/>
            <a:cxnLst/>
            <a:rect r="r" b="b" t="t" l="l"/>
            <a:pathLst>
              <a:path h="2553085" w="2556280">
                <a:moveTo>
                  <a:pt x="0" y="0"/>
                </a:moveTo>
                <a:lnTo>
                  <a:pt x="2556280" y="0"/>
                </a:lnTo>
                <a:lnTo>
                  <a:pt x="2556280" y="2553085"/>
                </a:lnTo>
                <a:lnTo>
                  <a:pt x="0" y="2553085"/>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27458" r="-1536"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1028700" y="1127846"/>
            <a:ext cx="5189556" cy="887363"/>
          </a:xfrm>
          <a:prstGeom prst="rect">
            <a:avLst/>
          </a:prstGeom>
        </p:spPr>
        <p:txBody>
          <a:bodyPr anchor="t" rtlCol="false" tIns="0" lIns="0" bIns="0" rIns="0">
            <a:spAutoFit/>
          </a:bodyPr>
          <a:lstStyle/>
          <a:p>
            <a:pPr>
              <a:lnSpc>
                <a:spcPts val="7173"/>
              </a:lnSpc>
            </a:pPr>
            <a:r>
              <a:rPr lang="en-US" sz="5160">
                <a:solidFill>
                  <a:srgbClr val="048AFF"/>
                </a:solidFill>
                <a:latin typeface="Now Bold"/>
              </a:rPr>
              <a:t>Till Now...</a:t>
            </a:r>
          </a:p>
        </p:txBody>
      </p:sp>
      <p:sp>
        <p:nvSpPr>
          <p:cNvPr name="Freeform 8" id="8"/>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
        <p:nvSpPr>
          <p:cNvPr name="TextBox 10" id="10"/>
          <p:cNvSpPr txBox="true"/>
          <p:nvPr/>
        </p:nvSpPr>
        <p:spPr>
          <a:xfrm rot="0">
            <a:off x="653392" y="2062834"/>
            <a:ext cx="8115300" cy="3821689"/>
          </a:xfrm>
          <a:prstGeom prst="rect">
            <a:avLst/>
          </a:prstGeom>
        </p:spPr>
        <p:txBody>
          <a:bodyPr anchor="t" rtlCol="false" tIns="0" lIns="0" bIns="0" rIns="0">
            <a:spAutoFit/>
          </a:bodyPr>
          <a:lstStyle/>
          <a:p>
            <a:pPr marL="533920" indent="-266960" lvl="1">
              <a:lnSpc>
                <a:spcPts val="3857"/>
              </a:lnSpc>
              <a:buFont typeface="Arial"/>
              <a:buChar char="•"/>
            </a:pPr>
            <a:r>
              <a:rPr lang="en-US" sz="2472">
                <a:solidFill>
                  <a:srgbClr val="FFFAEB"/>
                </a:solidFill>
                <a:latin typeface="DM Sans Italics"/>
              </a:rPr>
              <a:t>Programming Fundamentals: Variables, Conditions , Operators</a:t>
            </a:r>
          </a:p>
          <a:p>
            <a:pPr marL="533920" indent="-266960" lvl="1">
              <a:lnSpc>
                <a:spcPts val="3857"/>
              </a:lnSpc>
              <a:buFont typeface="Arial"/>
              <a:buChar char="•"/>
            </a:pPr>
            <a:r>
              <a:rPr lang="en-US" sz="2472">
                <a:solidFill>
                  <a:srgbClr val="FFFAEB"/>
                </a:solidFill>
                <a:latin typeface="DM Sans Italics"/>
              </a:rPr>
              <a:t>Programming Fundamentals: Loops , Functions / Methods</a:t>
            </a:r>
          </a:p>
          <a:p>
            <a:pPr marL="533920" indent="-266960" lvl="1">
              <a:lnSpc>
                <a:spcPts val="3857"/>
              </a:lnSpc>
              <a:buFont typeface="Arial"/>
              <a:buChar char="•"/>
            </a:pPr>
            <a:r>
              <a:rPr lang="en-US" sz="2472">
                <a:solidFill>
                  <a:srgbClr val="FFFAEB"/>
                </a:solidFill>
                <a:latin typeface="DM Sans Italics"/>
              </a:rPr>
              <a:t>OOP: Classes and Objects , Inheritance , Encapsulation</a:t>
            </a:r>
          </a:p>
          <a:p>
            <a:pPr marL="533920" indent="-266960" lvl="1">
              <a:lnSpc>
                <a:spcPts val="3857"/>
              </a:lnSpc>
              <a:buFont typeface="Arial"/>
              <a:buChar char="•"/>
            </a:pPr>
            <a:r>
              <a:rPr lang="en-US" sz="2472">
                <a:solidFill>
                  <a:srgbClr val="FFFAEB"/>
                </a:solidFill>
                <a:latin typeface="DM Sans Italics"/>
              </a:rPr>
              <a:t>OOP: Polymorphism , Abstraction</a:t>
            </a:r>
          </a:p>
          <a:p>
            <a:pPr algn="l">
              <a:lnSpc>
                <a:spcPts val="3857"/>
              </a:lnSpc>
            </a:pPr>
          </a:p>
        </p:txBody>
      </p:sp>
      <p:sp>
        <p:nvSpPr>
          <p:cNvPr name="TextBox 11" id="11"/>
          <p:cNvSpPr txBox="true"/>
          <p:nvPr/>
        </p:nvSpPr>
        <p:spPr>
          <a:xfrm rot="0">
            <a:off x="1028700" y="6038805"/>
            <a:ext cx="4123449" cy="705587"/>
          </a:xfrm>
          <a:prstGeom prst="rect">
            <a:avLst/>
          </a:prstGeom>
        </p:spPr>
        <p:txBody>
          <a:bodyPr anchor="t" rtlCol="false" tIns="0" lIns="0" bIns="0" rIns="0">
            <a:spAutoFit/>
          </a:bodyPr>
          <a:lstStyle/>
          <a:p>
            <a:pPr>
              <a:lnSpc>
                <a:spcPts val="5700"/>
              </a:lnSpc>
            </a:pPr>
            <a:r>
              <a:rPr lang="en-US" sz="4100">
                <a:solidFill>
                  <a:srgbClr val="048AFF"/>
                </a:solidFill>
                <a:latin typeface="Now Bold"/>
              </a:rPr>
              <a:t>What’s Next?</a:t>
            </a:r>
          </a:p>
        </p:txBody>
      </p:sp>
      <p:sp>
        <p:nvSpPr>
          <p:cNvPr name="TextBox 12" id="12"/>
          <p:cNvSpPr txBox="true"/>
          <p:nvPr/>
        </p:nvSpPr>
        <p:spPr>
          <a:xfrm rot="0">
            <a:off x="653392" y="6870099"/>
            <a:ext cx="8115300" cy="1063844"/>
          </a:xfrm>
          <a:prstGeom prst="rect">
            <a:avLst/>
          </a:prstGeom>
        </p:spPr>
        <p:txBody>
          <a:bodyPr anchor="t" rtlCol="false" tIns="0" lIns="0" bIns="0" rIns="0">
            <a:spAutoFit/>
          </a:bodyPr>
          <a:lstStyle/>
          <a:p>
            <a:pPr marL="663457" indent="-331728" lvl="1">
              <a:lnSpc>
                <a:spcPts val="4793"/>
              </a:lnSpc>
              <a:buFont typeface="Arial"/>
              <a:buChar char="•"/>
            </a:pPr>
            <a:r>
              <a:rPr lang="en-US" sz="3072">
                <a:solidFill>
                  <a:srgbClr val="FFFAEB"/>
                </a:solidFill>
                <a:latin typeface="DM Sans Italics"/>
              </a:rPr>
              <a:t>Algorithmic Complexities</a:t>
            </a:r>
          </a:p>
          <a:p>
            <a:pPr algn="l">
              <a:lnSpc>
                <a:spcPts val="385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486335" y="6669887"/>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996729" y="396943"/>
            <a:ext cx="15394725" cy="9077175"/>
            <a:chOff x="0" y="0"/>
            <a:chExt cx="4054578" cy="2390696"/>
          </a:xfrm>
        </p:grpSpPr>
        <p:sp>
          <p:nvSpPr>
            <p:cNvPr name="Freeform 5" id="5"/>
            <p:cNvSpPr/>
            <p:nvPr/>
          </p:nvSpPr>
          <p:spPr>
            <a:xfrm flipH="false" flipV="false" rot="0">
              <a:off x="0" y="0"/>
              <a:ext cx="4054578" cy="2390696"/>
            </a:xfrm>
            <a:custGeom>
              <a:avLst/>
              <a:gdLst/>
              <a:ahLst/>
              <a:cxnLst/>
              <a:rect r="r" b="b" t="t" l="l"/>
              <a:pathLst>
                <a:path h="2390696" w="4054578">
                  <a:moveTo>
                    <a:pt x="0" y="0"/>
                  </a:moveTo>
                  <a:lnTo>
                    <a:pt x="4054578" y="0"/>
                  </a:lnTo>
                  <a:lnTo>
                    <a:pt x="4054578" y="2390696"/>
                  </a:lnTo>
                  <a:lnTo>
                    <a:pt x="0" y="2390696"/>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4054578" cy="2400221"/>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6215209" y="7936816"/>
            <a:ext cx="1769644" cy="1711728"/>
          </a:xfrm>
          <a:custGeom>
            <a:avLst/>
            <a:gdLst/>
            <a:ahLst/>
            <a:cxnLst/>
            <a:rect r="r" b="b" t="t" l="l"/>
            <a:pathLst>
              <a:path h="1711728" w="1769644">
                <a:moveTo>
                  <a:pt x="0" y="0"/>
                </a:moveTo>
                <a:lnTo>
                  <a:pt x="1769644" y="0"/>
                </a:lnTo>
                <a:lnTo>
                  <a:pt x="1769644" y="1711728"/>
                </a:lnTo>
                <a:lnTo>
                  <a:pt x="0" y="1711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231664" y="2244122"/>
            <a:ext cx="13824672" cy="6905278"/>
          </a:xfrm>
          <a:prstGeom prst="rect">
            <a:avLst/>
          </a:prstGeom>
        </p:spPr>
        <p:txBody>
          <a:bodyPr anchor="t" rtlCol="false" tIns="0" lIns="0" bIns="0" rIns="0">
            <a:spAutoFit/>
          </a:bodyPr>
          <a:lstStyle/>
          <a:p>
            <a:pPr marL="766286" indent="-383143" lvl="1">
              <a:lnSpc>
                <a:spcPts val="5536"/>
              </a:lnSpc>
              <a:buFont typeface="Arial"/>
              <a:buChar char="•"/>
            </a:pPr>
            <a:r>
              <a:rPr lang="en-US" sz="3549">
                <a:solidFill>
                  <a:srgbClr val="FFFAEB"/>
                </a:solidFill>
                <a:latin typeface="DM Sans Italics"/>
              </a:rPr>
              <a:t>What Is Complexity?</a:t>
            </a:r>
          </a:p>
          <a:p>
            <a:pPr marL="766286" indent="-383143" lvl="1">
              <a:lnSpc>
                <a:spcPts val="5536"/>
              </a:lnSpc>
              <a:buFont typeface="Arial"/>
              <a:buChar char="•"/>
            </a:pPr>
            <a:r>
              <a:rPr lang="en-US" sz="3549">
                <a:solidFill>
                  <a:srgbClr val="FFFAEB"/>
                </a:solidFill>
                <a:latin typeface="DM Sans Medium Italics"/>
              </a:rPr>
              <a:t>What Are Big-O Notations?</a:t>
            </a:r>
          </a:p>
          <a:p>
            <a:pPr marL="766286" indent="-383143" lvl="1">
              <a:lnSpc>
                <a:spcPts val="5536"/>
              </a:lnSpc>
              <a:buFont typeface="Arial"/>
              <a:buChar char="•"/>
            </a:pPr>
            <a:r>
              <a:rPr lang="en-US" sz="3549">
                <a:solidFill>
                  <a:srgbClr val="FFFAEB"/>
                </a:solidFill>
                <a:latin typeface="DM Sans Italics"/>
              </a:rPr>
              <a:t>Types of Complexity</a:t>
            </a:r>
          </a:p>
          <a:p>
            <a:pPr>
              <a:lnSpc>
                <a:spcPts val="5536"/>
              </a:lnSpc>
            </a:pPr>
            <a:r>
              <a:rPr lang="en-US" sz="3549">
                <a:solidFill>
                  <a:srgbClr val="FFFAEB"/>
                </a:solidFill>
                <a:latin typeface="DM Sans Italics"/>
              </a:rPr>
              <a:t>      (Time Complexity and Space Complexity)</a:t>
            </a:r>
          </a:p>
          <a:p>
            <a:pPr marL="766286" indent="-383143" lvl="1">
              <a:lnSpc>
                <a:spcPts val="5536"/>
              </a:lnSpc>
              <a:buFont typeface="Arial"/>
              <a:buChar char="•"/>
            </a:pPr>
            <a:r>
              <a:rPr lang="en-US" sz="3549">
                <a:solidFill>
                  <a:srgbClr val="FFFAEB"/>
                </a:solidFill>
                <a:latin typeface="DM Sans Italics"/>
              </a:rPr>
              <a:t>How can we measure Complexity ?</a:t>
            </a:r>
          </a:p>
          <a:p>
            <a:pPr marL="766286" indent="-383143" lvl="1">
              <a:lnSpc>
                <a:spcPts val="5536"/>
              </a:lnSpc>
              <a:buFont typeface="Arial"/>
              <a:buChar char="•"/>
            </a:pPr>
            <a:r>
              <a:rPr lang="en-US" sz="3549">
                <a:solidFill>
                  <a:srgbClr val="FFFAEB"/>
                </a:solidFill>
                <a:latin typeface="DM Sans Italics"/>
              </a:rPr>
              <a:t>Notations used for analysis of Complexity</a:t>
            </a:r>
          </a:p>
          <a:p>
            <a:pPr marL="766286" indent="-383143" lvl="1">
              <a:lnSpc>
                <a:spcPts val="5536"/>
              </a:lnSpc>
              <a:buFont typeface="Arial"/>
              <a:buChar char="•"/>
            </a:pPr>
            <a:r>
              <a:rPr lang="en-US" sz="3549">
                <a:solidFill>
                  <a:srgbClr val="FFFAEB"/>
                </a:solidFill>
                <a:latin typeface="DM Sans Italics"/>
              </a:rPr>
              <a:t>Syntax used for one type of complexity</a:t>
            </a:r>
          </a:p>
          <a:p>
            <a:pPr>
              <a:lnSpc>
                <a:spcPts val="5536"/>
              </a:lnSpc>
            </a:pPr>
          </a:p>
          <a:p>
            <a:pPr>
              <a:lnSpc>
                <a:spcPts val="5536"/>
              </a:lnSpc>
            </a:pPr>
          </a:p>
          <a:p>
            <a:pPr algn="l">
              <a:lnSpc>
                <a:spcPts val="5536"/>
              </a:lnSpc>
            </a:pPr>
          </a:p>
        </p:txBody>
      </p:sp>
      <p:sp>
        <p:nvSpPr>
          <p:cNvPr name="TextBox 9" id="9"/>
          <p:cNvSpPr txBox="true"/>
          <p:nvPr/>
        </p:nvSpPr>
        <p:spPr>
          <a:xfrm rot="0">
            <a:off x="5222090" y="822558"/>
            <a:ext cx="4842931" cy="767379"/>
          </a:xfrm>
          <a:prstGeom prst="rect">
            <a:avLst/>
          </a:prstGeom>
        </p:spPr>
        <p:txBody>
          <a:bodyPr anchor="t" rtlCol="false" tIns="0" lIns="0" bIns="0" rIns="0">
            <a:spAutoFit/>
          </a:bodyPr>
          <a:lstStyle/>
          <a:p>
            <a:pPr algn="ctr">
              <a:lnSpc>
                <a:spcPts val="6390"/>
              </a:lnSpc>
            </a:pPr>
            <a:r>
              <a:rPr lang="en-US" sz="4597" spc="312">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4611469" y="1737185"/>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172966" y="6085334"/>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688839"/>
            <a:ext cx="7970979" cy="77325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What is Complexity?</a:t>
            </a:r>
          </a:p>
        </p:txBody>
      </p:sp>
      <p:sp>
        <p:nvSpPr>
          <p:cNvPr name="TextBox 5" id="5"/>
          <p:cNvSpPr txBox="true"/>
          <p:nvPr/>
        </p:nvSpPr>
        <p:spPr>
          <a:xfrm rot="0">
            <a:off x="1028700" y="2799813"/>
            <a:ext cx="13506925" cy="4080082"/>
          </a:xfrm>
          <a:prstGeom prst="rect">
            <a:avLst/>
          </a:prstGeom>
        </p:spPr>
        <p:txBody>
          <a:bodyPr anchor="t" rtlCol="false" tIns="0" lIns="0" bIns="0" rIns="0">
            <a:spAutoFit/>
          </a:bodyPr>
          <a:lstStyle/>
          <a:p>
            <a:pPr marL="748673" indent="-374337" lvl="1">
              <a:lnSpc>
                <a:spcPts val="5409"/>
              </a:lnSpc>
              <a:buFont typeface="Arial"/>
              <a:buChar char="•"/>
            </a:pPr>
            <a:r>
              <a:rPr lang="en-US" sz="3467">
                <a:solidFill>
                  <a:srgbClr val="FFFAEB"/>
                </a:solidFill>
                <a:latin typeface="DM Sans"/>
              </a:rPr>
              <a:t>Complexity in algorithms refers to the amount of resources (such as time or memory) required to solve a problem or perform a task.</a:t>
            </a:r>
          </a:p>
          <a:p>
            <a:pPr marL="748673" indent="-374337" lvl="1">
              <a:lnSpc>
                <a:spcPts val="5409"/>
              </a:lnSpc>
              <a:buFont typeface="Arial"/>
              <a:buChar char="•"/>
            </a:pPr>
            <a:r>
              <a:rPr lang="en-US" sz="3467">
                <a:solidFill>
                  <a:srgbClr val="FFFAEB"/>
                </a:solidFill>
                <a:latin typeface="DM Sans"/>
              </a:rPr>
              <a:t>In easy language, we can say that analysis of difficulty in the problem </a:t>
            </a:r>
          </a:p>
          <a:p>
            <a:pPr algn="l">
              <a:lnSpc>
                <a:spcPts val="540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172966" y="6085334"/>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52500"/>
            <a:ext cx="7832000" cy="77325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Types of Complexity</a:t>
            </a:r>
          </a:p>
        </p:txBody>
      </p:sp>
      <p:sp>
        <p:nvSpPr>
          <p:cNvPr name="TextBox 5" id="5"/>
          <p:cNvSpPr txBox="true"/>
          <p:nvPr/>
        </p:nvSpPr>
        <p:spPr>
          <a:xfrm rot="0">
            <a:off x="1028700" y="1967643"/>
            <a:ext cx="13932744" cy="8439805"/>
          </a:xfrm>
          <a:prstGeom prst="rect">
            <a:avLst/>
          </a:prstGeom>
        </p:spPr>
        <p:txBody>
          <a:bodyPr anchor="t" rtlCol="false" tIns="0" lIns="0" bIns="0" rIns="0">
            <a:spAutoFit/>
          </a:bodyPr>
          <a:lstStyle/>
          <a:p>
            <a:pPr>
              <a:lnSpc>
                <a:spcPts val="5580"/>
              </a:lnSpc>
            </a:pPr>
            <a:r>
              <a:rPr lang="en-US" sz="3577">
                <a:solidFill>
                  <a:srgbClr val="FFFAEB"/>
                </a:solidFill>
                <a:latin typeface="DM Sans"/>
              </a:rPr>
              <a:t> (a) Time Complexity:</a:t>
            </a:r>
          </a:p>
          <a:p>
            <a:pPr marL="772276" indent="-386138" lvl="1">
              <a:lnSpc>
                <a:spcPts val="5580"/>
              </a:lnSpc>
              <a:buFont typeface="Arial"/>
              <a:buChar char="•"/>
            </a:pPr>
            <a:r>
              <a:rPr lang="en-US" sz="3577">
                <a:solidFill>
                  <a:srgbClr val="FFFAEB"/>
                </a:solidFill>
                <a:latin typeface="DM Sans"/>
              </a:rPr>
              <a:t>Time complexity is a function describing the amount of time an algorithm takes in terms of the amount of input to the algorithm.</a:t>
            </a:r>
          </a:p>
          <a:p>
            <a:pPr>
              <a:lnSpc>
                <a:spcPts val="5580"/>
              </a:lnSpc>
            </a:pPr>
          </a:p>
          <a:p>
            <a:pPr marL="772276" indent="-386138" lvl="1">
              <a:lnSpc>
                <a:spcPts val="5580"/>
              </a:lnSpc>
              <a:buFont typeface="Arial"/>
              <a:buChar char="•"/>
            </a:pPr>
            <a:r>
              <a:rPr lang="en-US" sz="3577">
                <a:solidFill>
                  <a:srgbClr val="FFFAEB"/>
                </a:solidFill>
                <a:latin typeface="DM Sans"/>
              </a:rPr>
              <a:t>Real-Life Example- (try to co-relate) </a:t>
            </a:r>
          </a:p>
          <a:p>
            <a:pPr>
              <a:lnSpc>
                <a:spcPts val="5580"/>
              </a:lnSpc>
            </a:pPr>
            <a:r>
              <a:rPr lang="en-US" sz="3577">
                <a:solidFill>
                  <a:srgbClr val="FFFAEB"/>
                </a:solidFill>
                <a:latin typeface="DM Sans"/>
              </a:rPr>
              <a:t>      Teachers always said that we can write 4 as  </a:t>
            </a:r>
          </a:p>
          <a:p>
            <a:pPr>
              <a:lnSpc>
                <a:spcPts val="5580"/>
              </a:lnSpc>
            </a:pPr>
            <a:r>
              <a:rPr lang="en-US" sz="3577">
                <a:solidFill>
                  <a:srgbClr val="FFFAEB"/>
                </a:solidFill>
                <a:latin typeface="DM Sans"/>
              </a:rPr>
              <a:t>       </a:t>
            </a:r>
            <a:r>
              <a:rPr lang="en-US" sz="3577">
                <a:solidFill>
                  <a:srgbClr val="FFFAEB"/>
                </a:solidFill>
                <a:latin typeface="DM Sans"/>
              </a:rPr>
              <a:t>1+1+1+1 /</a:t>
            </a:r>
            <a:r>
              <a:rPr lang="en-US" sz="3577">
                <a:solidFill>
                  <a:srgbClr val="FFFAEB"/>
                </a:solidFill>
                <a:latin typeface="DM Sans"/>
              </a:rPr>
              <a:t> </a:t>
            </a:r>
            <a:r>
              <a:rPr lang="en-US" sz="3577">
                <a:solidFill>
                  <a:srgbClr val="FFFAEB"/>
                </a:solidFill>
                <a:latin typeface="DM Sans"/>
              </a:rPr>
              <a:t>2+2 / 4 </a:t>
            </a:r>
          </a:p>
          <a:p>
            <a:pPr>
              <a:lnSpc>
                <a:spcPts val="5580"/>
              </a:lnSpc>
            </a:pPr>
            <a:r>
              <a:rPr lang="en-US" sz="3577">
                <a:solidFill>
                  <a:srgbClr val="FFFAEB"/>
                </a:solidFill>
                <a:latin typeface="DM Sans"/>
              </a:rPr>
              <a:t>       Which of these sounds Simpler?</a:t>
            </a:r>
          </a:p>
          <a:p>
            <a:pPr>
              <a:lnSpc>
                <a:spcPts val="5580"/>
              </a:lnSpc>
            </a:pPr>
          </a:p>
          <a:p>
            <a:pPr>
              <a:lnSpc>
                <a:spcPts val="5580"/>
              </a:lnSpc>
            </a:pPr>
          </a:p>
          <a:p>
            <a:pPr algn="l">
              <a:lnSpc>
                <a:spcPts val="55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172966" y="6085334"/>
            <a:ext cx="8403333" cy="8403333"/>
          </a:xfrm>
          <a:custGeom>
            <a:avLst/>
            <a:gdLst/>
            <a:ahLst/>
            <a:cxnLst/>
            <a:rect r="r" b="b" t="t" l="l"/>
            <a:pathLst>
              <a:path h="8403333" w="8403333">
                <a:moveTo>
                  <a:pt x="0" y="0"/>
                </a:moveTo>
                <a:lnTo>
                  <a:pt x="8403332" y="0"/>
                </a:lnTo>
                <a:lnTo>
                  <a:pt x="8403332" y="8403332"/>
                </a:lnTo>
                <a:lnTo>
                  <a:pt x="0" y="8403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85846" y="952500"/>
            <a:ext cx="9506047" cy="773255"/>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Types of Complexity (cont.)</a:t>
            </a:r>
          </a:p>
        </p:txBody>
      </p:sp>
      <p:sp>
        <p:nvSpPr>
          <p:cNvPr name="TextBox 5" id="5"/>
          <p:cNvSpPr txBox="true"/>
          <p:nvPr/>
        </p:nvSpPr>
        <p:spPr>
          <a:xfrm rot="0">
            <a:off x="898758" y="2097585"/>
            <a:ext cx="13932744" cy="9147226"/>
          </a:xfrm>
          <a:prstGeom prst="rect">
            <a:avLst/>
          </a:prstGeom>
        </p:spPr>
        <p:txBody>
          <a:bodyPr anchor="t" rtlCol="false" tIns="0" lIns="0" bIns="0" rIns="0">
            <a:spAutoFit/>
          </a:bodyPr>
          <a:lstStyle/>
          <a:p>
            <a:pPr>
              <a:lnSpc>
                <a:spcPts val="5580"/>
              </a:lnSpc>
            </a:pPr>
            <a:r>
              <a:rPr lang="en-US" sz="3577">
                <a:solidFill>
                  <a:srgbClr val="FFFAEB"/>
                </a:solidFill>
                <a:latin typeface="DM Sans"/>
              </a:rPr>
              <a:t> (b) Space Complexity:</a:t>
            </a:r>
          </a:p>
          <a:p>
            <a:pPr marL="772276" indent="-386138" lvl="1">
              <a:lnSpc>
                <a:spcPts val="5580"/>
              </a:lnSpc>
              <a:buFont typeface="Arial"/>
              <a:buChar char="•"/>
            </a:pPr>
            <a:r>
              <a:rPr lang="en-US" sz="3577">
                <a:solidFill>
                  <a:srgbClr val="FFFAEB"/>
                </a:solidFill>
                <a:latin typeface="DM Sans"/>
              </a:rPr>
              <a:t>Space complexity is a function describing the amount of memory (space) an algorithm takes in terms of the amount of input to the algorithm.</a:t>
            </a:r>
          </a:p>
          <a:p>
            <a:pPr>
              <a:lnSpc>
                <a:spcPts val="5580"/>
              </a:lnSpc>
            </a:pPr>
          </a:p>
          <a:p>
            <a:pPr marL="772276" indent="-386138" lvl="1">
              <a:lnSpc>
                <a:spcPts val="5580"/>
              </a:lnSpc>
              <a:buFont typeface="Arial"/>
              <a:buChar char="•"/>
            </a:pPr>
            <a:r>
              <a:rPr lang="en-US" sz="3577">
                <a:solidFill>
                  <a:srgbClr val="FFFAEB"/>
                </a:solidFill>
                <a:latin typeface="DM Sans"/>
              </a:rPr>
              <a:t>Real-Life Example- (try to co-relate) </a:t>
            </a:r>
          </a:p>
          <a:p>
            <a:pPr>
              <a:lnSpc>
                <a:spcPts val="5580"/>
              </a:lnSpc>
            </a:pPr>
            <a:r>
              <a:rPr lang="en-US" sz="3577">
                <a:solidFill>
                  <a:srgbClr val="FFFAEB"/>
                </a:solidFill>
                <a:latin typeface="DM Sans"/>
              </a:rPr>
              <a:t>      Google or Google Go. What will you prefer? </a:t>
            </a:r>
          </a:p>
          <a:p>
            <a:pPr>
              <a:lnSpc>
                <a:spcPts val="5580"/>
              </a:lnSpc>
            </a:pPr>
            <a:r>
              <a:rPr lang="en-US" sz="3577">
                <a:solidFill>
                  <a:srgbClr val="FFFAEB"/>
                </a:solidFill>
                <a:latin typeface="DM Sans"/>
              </a:rPr>
              <a:t>      WhatsApp Desktop or WhatsApp Chrome (my preference)? </a:t>
            </a:r>
          </a:p>
          <a:p>
            <a:pPr>
              <a:lnSpc>
                <a:spcPts val="5580"/>
              </a:lnSpc>
            </a:pPr>
            <a:r>
              <a:rPr lang="en-US" sz="3577">
                <a:solidFill>
                  <a:srgbClr val="FFFAEB"/>
                </a:solidFill>
                <a:latin typeface="DM Sans"/>
              </a:rPr>
              <a:t>      (My Hack)</a:t>
            </a:r>
          </a:p>
          <a:p>
            <a:pPr>
              <a:lnSpc>
                <a:spcPts val="5580"/>
              </a:lnSpc>
            </a:pPr>
            <a:r>
              <a:rPr lang="en-US" sz="3577">
                <a:solidFill>
                  <a:srgbClr val="FFFAEB"/>
                </a:solidFill>
                <a:latin typeface="DM Sans"/>
              </a:rPr>
              <a:t>      </a:t>
            </a:r>
          </a:p>
          <a:p>
            <a:pPr>
              <a:lnSpc>
                <a:spcPts val="5580"/>
              </a:lnSpc>
            </a:pPr>
          </a:p>
          <a:p>
            <a:pPr>
              <a:lnSpc>
                <a:spcPts val="5580"/>
              </a:lnSpc>
            </a:pPr>
          </a:p>
          <a:p>
            <a:pPr algn="l">
              <a:lnSpc>
                <a:spcPts val="55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863442" y="3203208"/>
            <a:ext cx="1875852" cy="187585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6" id="6"/>
          <p:cNvGrpSpPr/>
          <p:nvPr/>
        </p:nvGrpSpPr>
        <p:grpSpPr>
          <a:xfrm rot="0">
            <a:off x="8207571" y="3203208"/>
            <a:ext cx="1875852" cy="18758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9" id="9"/>
          <p:cNvGrpSpPr/>
          <p:nvPr/>
        </p:nvGrpSpPr>
        <p:grpSpPr>
          <a:xfrm rot="0">
            <a:off x="11414869" y="3203208"/>
            <a:ext cx="1875852" cy="18758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2" id="12"/>
          <p:cNvSpPr txBox="true"/>
          <p:nvPr/>
        </p:nvSpPr>
        <p:spPr>
          <a:xfrm rot="0">
            <a:off x="3531156" y="749224"/>
            <a:ext cx="11228681" cy="825209"/>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How can we measure Complexity?</a:t>
            </a:r>
          </a:p>
        </p:txBody>
      </p:sp>
      <p:sp>
        <p:nvSpPr>
          <p:cNvPr name="TextBox 13" id="13"/>
          <p:cNvSpPr txBox="true"/>
          <p:nvPr/>
        </p:nvSpPr>
        <p:spPr>
          <a:xfrm rot="0">
            <a:off x="4342065" y="5431484"/>
            <a:ext cx="2918605" cy="3297793"/>
          </a:xfrm>
          <a:prstGeom prst="rect">
            <a:avLst/>
          </a:prstGeom>
        </p:spPr>
        <p:txBody>
          <a:bodyPr anchor="t" rtlCol="false" tIns="0" lIns="0" bIns="0" rIns="0">
            <a:spAutoFit/>
          </a:bodyPr>
          <a:lstStyle/>
          <a:p>
            <a:pPr algn="ctr">
              <a:lnSpc>
                <a:spcPts val="2901"/>
              </a:lnSpc>
            </a:pPr>
            <a:r>
              <a:rPr lang="en-US" sz="1987">
                <a:solidFill>
                  <a:srgbClr val="FFFFFF"/>
                </a:solidFill>
                <a:latin typeface="DM Sans"/>
              </a:rPr>
              <a:t>The Best Case scenario for an algorithm is the scenario in which the algorithm performs the minimum amount of work (e.g. takes the shortest amount of time, uses the least amount of memory, etc.).</a:t>
            </a:r>
          </a:p>
        </p:txBody>
      </p:sp>
      <p:sp>
        <p:nvSpPr>
          <p:cNvPr name="TextBox 14" id="14"/>
          <p:cNvSpPr txBox="true"/>
          <p:nvPr/>
        </p:nvSpPr>
        <p:spPr>
          <a:xfrm rot="0">
            <a:off x="5109425" y="3595055"/>
            <a:ext cx="1319837" cy="1084878"/>
          </a:xfrm>
          <a:prstGeom prst="rect">
            <a:avLst/>
          </a:prstGeom>
        </p:spPr>
        <p:txBody>
          <a:bodyPr anchor="t" rtlCol="false" tIns="0" lIns="0" bIns="0" rIns="0">
            <a:spAutoFit/>
          </a:bodyPr>
          <a:lstStyle/>
          <a:p>
            <a:pPr algn="ctr">
              <a:lnSpc>
                <a:spcPts val="4353"/>
              </a:lnSpc>
            </a:pPr>
            <a:r>
              <a:rPr lang="en-US" sz="3132">
                <a:solidFill>
                  <a:srgbClr val="FFFAEB"/>
                </a:solidFill>
                <a:latin typeface="Now Bold"/>
              </a:rPr>
              <a:t>Best Case</a:t>
            </a:r>
          </a:p>
        </p:txBody>
      </p:sp>
      <p:sp>
        <p:nvSpPr>
          <p:cNvPr name="TextBox 15" id="15"/>
          <p:cNvSpPr txBox="true"/>
          <p:nvPr/>
        </p:nvSpPr>
        <p:spPr>
          <a:xfrm rot="0">
            <a:off x="7637006" y="5441009"/>
            <a:ext cx="2915906" cy="3285270"/>
          </a:xfrm>
          <a:prstGeom prst="rect">
            <a:avLst/>
          </a:prstGeom>
        </p:spPr>
        <p:txBody>
          <a:bodyPr anchor="t" rtlCol="false" tIns="0" lIns="0" bIns="0" rIns="0">
            <a:spAutoFit/>
          </a:bodyPr>
          <a:lstStyle/>
          <a:p>
            <a:pPr algn="ctr">
              <a:lnSpc>
                <a:spcPts val="2898"/>
              </a:lnSpc>
            </a:pPr>
            <a:r>
              <a:rPr lang="en-US" sz="1985">
                <a:solidFill>
                  <a:srgbClr val="FFFFFF"/>
                </a:solidFill>
                <a:latin typeface="DM Sans"/>
              </a:rPr>
              <a:t>The Worst Case scenario for an algorithm is the scenario in which the algorithm performs the maximum amount of work (e.g. takes the longest amount of time, uses the most amount of memory, etc.).</a:t>
            </a:r>
          </a:p>
        </p:txBody>
      </p:sp>
      <p:sp>
        <p:nvSpPr>
          <p:cNvPr name="TextBox 16" id="16"/>
          <p:cNvSpPr txBox="true"/>
          <p:nvPr/>
        </p:nvSpPr>
        <p:spPr>
          <a:xfrm rot="0">
            <a:off x="11018485" y="5441009"/>
            <a:ext cx="2910757" cy="3279553"/>
          </a:xfrm>
          <a:prstGeom prst="rect">
            <a:avLst/>
          </a:prstGeom>
        </p:spPr>
        <p:txBody>
          <a:bodyPr anchor="t" rtlCol="false" tIns="0" lIns="0" bIns="0" rIns="0">
            <a:spAutoFit/>
          </a:bodyPr>
          <a:lstStyle/>
          <a:p>
            <a:pPr algn="ctr">
              <a:lnSpc>
                <a:spcPts val="2893"/>
              </a:lnSpc>
            </a:pPr>
            <a:r>
              <a:rPr lang="en-US" sz="1982">
                <a:solidFill>
                  <a:srgbClr val="FFFFFF"/>
                </a:solidFill>
                <a:latin typeface="DM Sans"/>
              </a:rPr>
              <a:t>In Average Case analysis, we take all possible inputs and calculate the computing time for all of the inputs. Sum all the calculated values and divide the sum by the total number of inputs.</a:t>
            </a:r>
          </a:p>
        </p:txBody>
      </p:sp>
      <p:sp>
        <p:nvSpPr>
          <p:cNvPr name="Freeform 17" id="17"/>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3546616"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3531156" y="1893764"/>
            <a:ext cx="11228681" cy="825574"/>
          </a:xfrm>
          <a:prstGeom prst="rect">
            <a:avLst/>
          </a:prstGeom>
        </p:spPr>
        <p:txBody>
          <a:bodyPr anchor="t" rtlCol="false" tIns="0" lIns="0" bIns="0" rIns="0">
            <a:spAutoFit/>
          </a:bodyPr>
          <a:lstStyle/>
          <a:p>
            <a:pPr algn="ctr">
              <a:lnSpc>
                <a:spcPts val="6762"/>
              </a:lnSpc>
            </a:pPr>
            <a:r>
              <a:rPr lang="en-US" sz="4865" u="sng">
                <a:solidFill>
                  <a:srgbClr val="00BF63"/>
                </a:solidFill>
                <a:latin typeface="Now"/>
              </a:rPr>
              <a:t>Analysis of Cases</a:t>
            </a:r>
          </a:p>
        </p:txBody>
      </p:sp>
      <p:sp>
        <p:nvSpPr>
          <p:cNvPr name="TextBox 20" id="20"/>
          <p:cNvSpPr txBox="true"/>
          <p:nvPr/>
        </p:nvSpPr>
        <p:spPr>
          <a:xfrm rot="0">
            <a:off x="8485578" y="3595055"/>
            <a:ext cx="1319837" cy="1084878"/>
          </a:xfrm>
          <a:prstGeom prst="rect">
            <a:avLst/>
          </a:prstGeom>
        </p:spPr>
        <p:txBody>
          <a:bodyPr anchor="t" rtlCol="false" tIns="0" lIns="0" bIns="0" rIns="0">
            <a:spAutoFit/>
          </a:bodyPr>
          <a:lstStyle/>
          <a:p>
            <a:pPr algn="ctr">
              <a:lnSpc>
                <a:spcPts val="4353"/>
              </a:lnSpc>
            </a:pPr>
            <a:r>
              <a:rPr lang="en-US" sz="3132">
                <a:solidFill>
                  <a:srgbClr val="FFFAEB"/>
                </a:solidFill>
                <a:latin typeface="Now Bold"/>
              </a:rPr>
              <a:t>Worst Case</a:t>
            </a:r>
          </a:p>
        </p:txBody>
      </p:sp>
      <p:sp>
        <p:nvSpPr>
          <p:cNvPr name="TextBox 21" id="21"/>
          <p:cNvSpPr txBox="true"/>
          <p:nvPr/>
        </p:nvSpPr>
        <p:spPr>
          <a:xfrm rot="0">
            <a:off x="11497187" y="3595055"/>
            <a:ext cx="1711215" cy="1035007"/>
          </a:xfrm>
          <a:prstGeom prst="rect">
            <a:avLst/>
          </a:prstGeom>
        </p:spPr>
        <p:txBody>
          <a:bodyPr anchor="t" rtlCol="false" tIns="0" lIns="0" bIns="0" rIns="0">
            <a:spAutoFit/>
          </a:bodyPr>
          <a:lstStyle/>
          <a:p>
            <a:pPr algn="ctr">
              <a:lnSpc>
                <a:spcPts val="4142"/>
              </a:lnSpc>
            </a:pPr>
            <a:r>
              <a:rPr lang="en-US" sz="2980">
                <a:solidFill>
                  <a:srgbClr val="FFFAEB"/>
                </a:solidFill>
                <a:latin typeface="Now Bold"/>
              </a:rPr>
              <a:t>Average Case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582990" y="3938400"/>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2694675" y="1042159"/>
            <a:ext cx="8011747" cy="2896241"/>
          </a:xfrm>
          <a:custGeom>
            <a:avLst/>
            <a:gdLst/>
            <a:ahLst/>
            <a:cxnLst/>
            <a:rect r="r" b="b" t="t" l="l"/>
            <a:pathLst>
              <a:path h="2896241" w="8011747">
                <a:moveTo>
                  <a:pt x="0" y="0"/>
                </a:moveTo>
                <a:lnTo>
                  <a:pt x="8011747" y="0"/>
                </a:lnTo>
                <a:lnTo>
                  <a:pt x="8011747" y="2896241"/>
                </a:lnTo>
                <a:lnTo>
                  <a:pt x="0" y="2896241"/>
                </a:lnTo>
                <a:lnTo>
                  <a:pt x="0" y="0"/>
                </a:lnTo>
                <a:close/>
              </a:path>
            </a:pathLst>
          </a:custGeom>
          <a:blipFill>
            <a:blip r:embed="rId6"/>
            <a:stretch>
              <a:fillRect l="0" t="0" r="-199" b="0"/>
            </a:stretch>
          </a:blipFill>
        </p:spPr>
      </p:sp>
      <p:sp>
        <p:nvSpPr>
          <p:cNvPr name="Freeform 7" id="7"/>
          <p:cNvSpPr/>
          <p:nvPr/>
        </p:nvSpPr>
        <p:spPr>
          <a:xfrm flipH="false" flipV="false" rot="0">
            <a:off x="9971434" y="4097301"/>
            <a:ext cx="8011747" cy="3736571"/>
          </a:xfrm>
          <a:custGeom>
            <a:avLst/>
            <a:gdLst/>
            <a:ahLst/>
            <a:cxnLst/>
            <a:rect r="r" b="b" t="t" l="l"/>
            <a:pathLst>
              <a:path h="3736571" w="8011747">
                <a:moveTo>
                  <a:pt x="0" y="0"/>
                </a:moveTo>
                <a:lnTo>
                  <a:pt x="8011747" y="0"/>
                </a:lnTo>
                <a:lnTo>
                  <a:pt x="8011747" y="3736572"/>
                </a:lnTo>
                <a:lnTo>
                  <a:pt x="0" y="3736572"/>
                </a:lnTo>
                <a:lnTo>
                  <a:pt x="0" y="0"/>
                </a:lnTo>
                <a:close/>
              </a:path>
            </a:pathLst>
          </a:custGeom>
          <a:blipFill>
            <a:blip r:embed="rId7"/>
            <a:stretch>
              <a:fillRect l="0" t="0" r="0" b="0"/>
            </a:stretch>
          </a:blipFill>
        </p:spPr>
      </p:sp>
      <p:sp>
        <p:nvSpPr>
          <p:cNvPr name="Freeform 8" id="8"/>
          <p:cNvSpPr/>
          <p:nvPr/>
        </p:nvSpPr>
        <p:spPr>
          <a:xfrm flipH="false" flipV="false" rot="0">
            <a:off x="2250710" y="6888823"/>
            <a:ext cx="7472736" cy="3101369"/>
          </a:xfrm>
          <a:custGeom>
            <a:avLst/>
            <a:gdLst/>
            <a:ahLst/>
            <a:cxnLst/>
            <a:rect r="r" b="b" t="t" l="l"/>
            <a:pathLst>
              <a:path h="3101369" w="7472736">
                <a:moveTo>
                  <a:pt x="0" y="0"/>
                </a:moveTo>
                <a:lnTo>
                  <a:pt x="7472736" y="0"/>
                </a:lnTo>
                <a:lnTo>
                  <a:pt x="7472736" y="3101370"/>
                </a:lnTo>
                <a:lnTo>
                  <a:pt x="0" y="3101370"/>
                </a:lnTo>
                <a:lnTo>
                  <a:pt x="0" y="0"/>
                </a:lnTo>
                <a:close/>
              </a:path>
            </a:pathLst>
          </a:custGeom>
          <a:blipFill>
            <a:blip r:embed="rId8"/>
            <a:stretch>
              <a:fillRect l="0" t="0" r="0" b="0"/>
            </a:stretch>
          </a:blipFill>
        </p:spPr>
      </p:sp>
      <p:sp>
        <p:nvSpPr>
          <p:cNvPr name="TextBox 9" id="9"/>
          <p:cNvSpPr txBox="true"/>
          <p:nvPr/>
        </p:nvSpPr>
        <p:spPr>
          <a:xfrm rot="0">
            <a:off x="2981997" y="319652"/>
            <a:ext cx="496062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Syntax for Best Case Complexity:</a:t>
            </a:r>
          </a:p>
        </p:txBody>
      </p:sp>
      <p:sp>
        <p:nvSpPr>
          <p:cNvPr name="TextBox 10" id="10"/>
          <p:cNvSpPr txBox="true"/>
          <p:nvPr/>
        </p:nvSpPr>
        <p:spPr>
          <a:xfrm rot="0">
            <a:off x="11279229" y="2162286"/>
            <a:ext cx="170688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C++ Syntax</a:t>
            </a:r>
          </a:p>
        </p:txBody>
      </p:sp>
      <p:sp>
        <p:nvSpPr>
          <p:cNvPr name="TextBox 11" id="11"/>
          <p:cNvSpPr txBox="true"/>
          <p:nvPr/>
        </p:nvSpPr>
        <p:spPr>
          <a:xfrm rot="0">
            <a:off x="7544122" y="5408587"/>
            <a:ext cx="176784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Java Syntax</a:t>
            </a:r>
          </a:p>
        </p:txBody>
      </p:sp>
      <p:sp>
        <p:nvSpPr>
          <p:cNvPr name="TextBox 12" id="12"/>
          <p:cNvSpPr txBox="true"/>
          <p:nvPr/>
        </p:nvSpPr>
        <p:spPr>
          <a:xfrm rot="0">
            <a:off x="9999069" y="8625253"/>
            <a:ext cx="213360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Python Syntax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2655289"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3816928" y="-1930966"/>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4385865" y="730889"/>
            <a:ext cx="9528358" cy="2673089"/>
          </a:xfrm>
          <a:prstGeom prst="rect">
            <a:avLst/>
          </a:prstGeom>
        </p:spPr>
        <p:txBody>
          <a:bodyPr anchor="t" rtlCol="false" tIns="0" lIns="0" bIns="0" rIns="0">
            <a:spAutoFit/>
          </a:bodyPr>
          <a:lstStyle/>
          <a:p>
            <a:pPr>
              <a:lnSpc>
                <a:spcPts val="6200"/>
              </a:lnSpc>
            </a:pPr>
            <a:r>
              <a:rPr lang="en-US" sz="4460">
                <a:solidFill>
                  <a:srgbClr val="048AFF"/>
                </a:solidFill>
                <a:latin typeface="Now Bold"/>
              </a:rPr>
              <a:t>Notations used for analysis of Complexity</a:t>
            </a:r>
          </a:p>
          <a:p>
            <a:pPr marL="0" indent="0" lvl="0">
              <a:lnSpc>
                <a:spcPts val="9119"/>
              </a:lnSpc>
              <a:spcBef>
                <a:spcPct val="0"/>
              </a:spcBef>
            </a:pPr>
          </a:p>
        </p:txBody>
      </p:sp>
      <p:sp>
        <p:nvSpPr>
          <p:cNvPr name="TextBox 9" id="9"/>
          <p:cNvSpPr txBox="true"/>
          <p:nvPr/>
        </p:nvSpPr>
        <p:spPr>
          <a:xfrm rot="0">
            <a:off x="6719414" y="3334259"/>
            <a:ext cx="8290603" cy="1165982"/>
          </a:xfrm>
          <a:prstGeom prst="rect">
            <a:avLst/>
          </a:prstGeom>
        </p:spPr>
        <p:txBody>
          <a:bodyPr anchor="t" rtlCol="false" tIns="0" lIns="0" bIns="0" rIns="0">
            <a:spAutoFit/>
          </a:bodyPr>
          <a:lstStyle/>
          <a:p>
            <a:pPr>
              <a:lnSpc>
                <a:spcPts val="3104"/>
              </a:lnSpc>
            </a:pPr>
            <a:r>
              <a:rPr lang="en-US" sz="2126">
                <a:solidFill>
                  <a:srgbClr val="FFFFFF"/>
                </a:solidFill>
                <a:latin typeface="DM Sans"/>
              </a:rPr>
              <a:t>We define an algorithm’s worst-case time complexity by using the Big-O notation. which determines the set of functions grows slower than or at the same rate as the expression</a:t>
            </a:r>
          </a:p>
        </p:txBody>
      </p:sp>
      <p:sp>
        <p:nvSpPr>
          <p:cNvPr name="TextBox 10" id="10"/>
          <p:cNvSpPr txBox="true"/>
          <p:nvPr/>
        </p:nvSpPr>
        <p:spPr>
          <a:xfrm rot="0">
            <a:off x="6719414" y="2833322"/>
            <a:ext cx="3054282" cy="904398"/>
          </a:xfrm>
          <a:prstGeom prst="rect">
            <a:avLst/>
          </a:prstGeom>
        </p:spPr>
        <p:txBody>
          <a:bodyPr anchor="t" rtlCol="false" tIns="0" lIns="0" bIns="0" rIns="0">
            <a:spAutoFit/>
          </a:bodyPr>
          <a:lstStyle/>
          <a:p>
            <a:pPr>
              <a:lnSpc>
                <a:spcPts val="3629"/>
              </a:lnSpc>
            </a:pPr>
            <a:r>
              <a:rPr lang="en-US" sz="2611">
                <a:solidFill>
                  <a:srgbClr val="B100E8"/>
                </a:solidFill>
                <a:latin typeface="Now Bold"/>
              </a:rPr>
              <a:t>Big-O Notation</a:t>
            </a:r>
          </a:p>
          <a:p>
            <a:pPr>
              <a:lnSpc>
                <a:spcPts val="3629"/>
              </a:lnSpc>
            </a:pPr>
          </a:p>
        </p:txBody>
      </p:sp>
      <p:grpSp>
        <p:nvGrpSpPr>
          <p:cNvPr name="Group 11" id="11"/>
          <p:cNvGrpSpPr/>
          <p:nvPr/>
        </p:nvGrpSpPr>
        <p:grpSpPr>
          <a:xfrm rot="0">
            <a:off x="4803638" y="2859040"/>
            <a:ext cx="1757360" cy="17573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4" id="14"/>
          <p:cNvGrpSpPr/>
          <p:nvPr/>
        </p:nvGrpSpPr>
        <p:grpSpPr>
          <a:xfrm rot="0">
            <a:off x="4803638" y="5181410"/>
            <a:ext cx="1757360" cy="175736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17" id="17"/>
          <p:cNvSpPr txBox="true"/>
          <p:nvPr/>
        </p:nvSpPr>
        <p:spPr>
          <a:xfrm rot="0">
            <a:off x="6719414" y="5859354"/>
            <a:ext cx="8290603" cy="1079416"/>
          </a:xfrm>
          <a:prstGeom prst="rect">
            <a:avLst/>
          </a:prstGeom>
        </p:spPr>
        <p:txBody>
          <a:bodyPr anchor="t" rtlCol="false" tIns="0" lIns="0" bIns="0" rIns="0">
            <a:spAutoFit/>
          </a:bodyPr>
          <a:lstStyle/>
          <a:p>
            <a:pPr>
              <a:lnSpc>
                <a:spcPts val="2888"/>
              </a:lnSpc>
            </a:pPr>
            <a:r>
              <a:rPr lang="en-US" sz="1978">
                <a:solidFill>
                  <a:srgbClr val="FFFFFF"/>
                </a:solidFill>
                <a:latin typeface="DM Sans"/>
              </a:rPr>
              <a:t>It defines the best case of an algorithm’s time complexity, the Omega notation defines whether the set of functions will grow faster or at the same rate as the expression.</a:t>
            </a:r>
          </a:p>
        </p:txBody>
      </p:sp>
      <p:sp>
        <p:nvSpPr>
          <p:cNvPr name="TextBox 18" id="18"/>
          <p:cNvSpPr txBox="true"/>
          <p:nvPr/>
        </p:nvSpPr>
        <p:spPr>
          <a:xfrm rot="0">
            <a:off x="6719414" y="5230385"/>
            <a:ext cx="3054282" cy="904398"/>
          </a:xfrm>
          <a:prstGeom prst="rect">
            <a:avLst/>
          </a:prstGeom>
        </p:spPr>
        <p:txBody>
          <a:bodyPr anchor="t" rtlCol="false" tIns="0" lIns="0" bIns="0" rIns="0">
            <a:spAutoFit/>
          </a:bodyPr>
          <a:lstStyle/>
          <a:p>
            <a:pPr>
              <a:lnSpc>
                <a:spcPts val="3629"/>
              </a:lnSpc>
            </a:pPr>
            <a:r>
              <a:rPr lang="en-US" sz="2611">
                <a:solidFill>
                  <a:srgbClr val="B100E8"/>
                </a:solidFill>
                <a:latin typeface="Now Bold"/>
              </a:rPr>
              <a:t>Omega Notation</a:t>
            </a:r>
          </a:p>
          <a:p>
            <a:pPr>
              <a:lnSpc>
                <a:spcPts val="3629"/>
              </a:lnSpc>
            </a:pPr>
          </a:p>
        </p:txBody>
      </p:sp>
      <p:grpSp>
        <p:nvGrpSpPr>
          <p:cNvPr name="Group 19" id="19"/>
          <p:cNvGrpSpPr/>
          <p:nvPr/>
        </p:nvGrpSpPr>
        <p:grpSpPr>
          <a:xfrm rot="0">
            <a:off x="4803638" y="7500940"/>
            <a:ext cx="1757360" cy="175736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04001E"/>
              </a:solidFill>
              <a:prstDash val="solid"/>
              <a:miter/>
            </a:ln>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22" id="22"/>
          <p:cNvSpPr txBox="true"/>
          <p:nvPr/>
        </p:nvSpPr>
        <p:spPr>
          <a:xfrm rot="0">
            <a:off x="6719414" y="8070895"/>
            <a:ext cx="8599337" cy="1529991"/>
          </a:xfrm>
          <a:prstGeom prst="rect">
            <a:avLst/>
          </a:prstGeom>
        </p:spPr>
        <p:txBody>
          <a:bodyPr anchor="t" rtlCol="false" tIns="0" lIns="0" bIns="0" rIns="0">
            <a:spAutoFit/>
          </a:bodyPr>
          <a:lstStyle/>
          <a:p>
            <a:pPr>
              <a:lnSpc>
                <a:spcPts val="3044"/>
              </a:lnSpc>
            </a:pPr>
            <a:r>
              <a:rPr lang="en-US" sz="2085">
                <a:solidFill>
                  <a:srgbClr val="FFFFFF"/>
                </a:solidFill>
                <a:latin typeface="DM Sans"/>
              </a:rPr>
              <a:t>It defines the average case of an algorithm’s time complexity, the Theta notation defines when the set of functions lies in both O(expression) and Omega(expression), then Theta notation is </a:t>
            </a:r>
          </a:p>
          <a:p>
            <a:pPr>
              <a:lnSpc>
                <a:spcPts val="3044"/>
              </a:lnSpc>
            </a:pPr>
            <a:r>
              <a:rPr lang="en-US" sz="2085">
                <a:solidFill>
                  <a:srgbClr val="FFFFFF"/>
                </a:solidFill>
                <a:latin typeface="DM Sans"/>
              </a:rPr>
              <a:t>used.</a:t>
            </a:r>
          </a:p>
        </p:txBody>
      </p:sp>
      <p:sp>
        <p:nvSpPr>
          <p:cNvPr name="TextBox 23" id="23"/>
          <p:cNvSpPr txBox="true"/>
          <p:nvPr/>
        </p:nvSpPr>
        <p:spPr>
          <a:xfrm rot="0">
            <a:off x="6719414" y="7498421"/>
            <a:ext cx="3054282" cy="904398"/>
          </a:xfrm>
          <a:prstGeom prst="rect">
            <a:avLst/>
          </a:prstGeom>
        </p:spPr>
        <p:txBody>
          <a:bodyPr anchor="t" rtlCol="false" tIns="0" lIns="0" bIns="0" rIns="0">
            <a:spAutoFit/>
          </a:bodyPr>
          <a:lstStyle/>
          <a:p>
            <a:pPr>
              <a:lnSpc>
                <a:spcPts val="3629"/>
              </a:lnSpc>
            </a:pPr>
            <a:r>
              <a:rPr lang="en-US" sz="2611">
                <a:solidFill>
                  <a:srgbClr val="B100E8"/>
                </a:solidFill>
                <a:latin typeface="Now Bold"/>
              </a:rPr>
              <a:t>Theta Notation</a:t>
            </a:r>
          </a:p>
          <a:p>
            <a:pPr>
              <a:lnSpc>
                <a:spcPts val="3629"/>
              </a:lnSpc>
            </a:pPr>
          </a:p>
        </p:txBody>
      </p:sp>
      <p:sp>
        <p:nvSpPr>
          <p:cNvPr name="TextBox 24" id="24"/>
          <p:cNvSpPr txBox="true"/>
          <p:nvPr/>
        </p:nvSpPr>
        <p:spPr>
          <a:xfrm rot="0">
            <a:off x="5385138" y="3258509"/>
            <a:ext cx="594360" cy="929847"/>
          </a:xfrm>
          <a:prstGeom prst="rect">
            <a:avLst/>
          </a:prstGeom>
        </p:spPr>
        <p:txBody>
          <a:bodyPr anchor="t" rtlCol="false" tIns="0" lIns="0" bIns="0" rIns="0">
            <a:spAutoFit/>
          </a:bodyPr>
          <a:lstStyle/>
          <a:p>
            <a:pPr algn="ctr">
              <a:lnSpc>
                <a:spcPts val="7313"/>
              </a:lnSpc>
              <a:spcBef>
                <a:spcPct val="0"/>
              </a:spcBef>
            </a:pPr>
            <a:r>
              <a:rPr lang="en-US" sz="5945">
                <a:solidFill>
                  <a:srgbClr val="FFFFFF"/>
                </a:solidFill>
                <a:latin typeface="DM Sans"/>
              </a:rPr>
              <a:t>O</a:t>
            </a:r>
          </a:p>
        </p:txBody>
      </p:sp>
      <p:sp>
        <p:nvSpPr>
          <p:cNvPr name="TextBox 25" id="25"/>
          <p:cNvSpPr txBox="true"/>
          <p:nvPr/>
        </p:nvSpPr>
        <p:spPr>
          <a:xfrm rot="0">
            <a:off x="5362278" y="5579887"/>
            <a:ext cx="617220" cy="948040"/>
          </a:xfrm>
          <a:prstGeom prst="rect">
            <a:avLst/>
          </a:prstGeom>
        </p:spPr>
        <p:txBody>
          <a:bodyPr anchor="t" rtlCol="false" tIns="0" lIns="0" bIns="0" rIns="0">
            <a:spAutoFit/>
          </a:bodyPr>
          <a:lstStyle/>
          <a:p>
            <a:pPr algn="ctr">
              <a:lnSpc>
                <a:spcPts val="7589"/>
              </a:lnSpc>
              <a:spcBef>
                <a:spcPct val="0"/>
              </a:spcBef>
            </a:pPr>
            <a:r>
              <a:rPr lang="en-US" sz="6170">
                <a:solidFill>
                  <a:srgbClr val="FFFFFF"/>
                </a:solidFill>
                <a:latin typeface="DM Sans"/>
              </a:rPr>
              <a:t>Ω</a:t>
            </a:r>
          </a:p>
        </p:txBody>
      </p:sp>
      <p:sp>
        <p:nvSpPr>
          <p:cNvPr name="TextBox 26" id="26"/>
          <p:cNvSpPr txBox="true"/>
          <p:nvPr/>
        </p:nvSpPr>
        <p:spPr>
          <a:xfrm rot="0">
            <a:off x="5438478" y="7900795"/>
            <a:ext cx="487680" cy="994522"/>
          </a:xfrm>
          <a:prstGeom prst="rect">
            <a:avLst/>
          </a:prstGeom>
        </p:spPr>
        <p:txBody>
          <a:bodyPr anchor="t" rtlCol="false" tIns="0" lIns="0" bIns="0" rIns="0">
            <a:spAutoFit/>
          </a:bodyPr>
          <a:lstStyle/>
          <a:p>
            <a:pPr algn="ctr">
              <a:lnSpc>
                <a:spcPts val="7958"/>
              </a:lnSpc>
              <a:spcBef>
                <a:spcPct val="0"/>
              </a:spcBef>
            </a:pPr>
            <a:r>
              <a:rPr lang="en-US" sz="6470">
                <a:solidFill>
                  <a:srgbClr val="FFFFFF"/>
                </a:solidFill>
                <a:latin typeface="DM Sans"/>
              </a:rPr>
              <a:t>θ</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DAFxnvD_Ujw</dc:identifier>
  <dcterms:modified xsi:type="dcterms:W3CDTF">2011-08-01T06:04:30Z</dcterms:modified>
  <cp:revision>1</cp:revision>
  <dc:title>DSA BootCamp</dc:title>
</cp:coreProperties>
</file>